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5" r:id="rId1"/>
    <p:sldMasterId id="2147484105" r:id="rId2"/>
  </p:sldMasterIdLst>
  <p:notesMasterIdLst>
    <p:notesMasterId r:id="rId37"/>
  </p:notesMasterIdLst>
  <p:handoutMasterIdLst>
    <p:handoutMasterId r:id="rId38"/>
  </p:handoutMasterIdLst>
  <p:sldIdLst>
    <p:sldId id="661" r:id="rId3"/>
    <p:sldId id="662" r:id="rId4"/>
    <p:sldId id="663" r:id="rId5"/>
    <p:sldId id="683" r:id="rId6"/>
    <p:sldId id="664" r:id="rId7"/>
    <p:sldId id="665" r:id="rId8"/>
    <p:sldId id="666" r:id="rId9"/>
    <p:sldId id="667" r:id="rId10"/>
    <p:sldId id="620" r:id="rId11"/>
    <p:sldId id="669" r:id="rId12"/>
    <p:sldId id="684" r:id="rId13"/>
    <p:sldId id="685" r:id="rId14"/>
    <p:sldId id="686" r:id="rId15"/>
    <p:sldId id="687" r:id="rId16"/>
    <p:sldId id="688" r:id="rId17"/>
    <p:sldId id="689" r:id="rId18"/>
    <p:sldId id="690" r:id="rId19"/>
    <p:sldId id="691" r:id="rId20"/>
    <p:sldId id="692" r:id="rId21"/>
    <p:sldId id="693" r:id="rId22"/>
    <p:sldId id="694" r:id="rId23"/>
    <p:sldId id="695" r:id="rId24"/>
    <p:sldId id="696" r:id="rId25"/>
    <p:sldId id="697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600" autoAdjust="0"/>
  </p:normalViewPr>
  <p:slideViewPr>
    <p:cSldViewPr snapToGrid="0">
      <p:cViewPr varScale="1">
        <p:scale>
          <a:sx n="70" d="100"/>
          <a:sy n="70" d="100"/>
        </p:scale>
        <p:origin x="1254" y="6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149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6570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7185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7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00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5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3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0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9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7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5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54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0959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2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2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79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39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06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14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27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0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4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147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73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9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14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2329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95076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736670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43688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C9DD-2389-4689-A678-ADC51A8C56AE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25206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1098" y="3590925"/>
            <a:ext cx="3080501" cy="30670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3524904" y="-3143110"/>
            <a:ext cx="1285362" cy="8085932"/>
          </a:xfrm>
          <a:prstGeom prst="rect">
            <a:avLst/>
          </a:prstGeom>
        </p:spPr>
      </p:pic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229396" y="177882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040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2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50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9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58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316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23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34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33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16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0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, Eclipse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를 활용한 </a:t>
            </a:r>
            <a:r>
              <a:rPr kumimoji="0" lang="ko-KR" altLang="en-US" sz="2000" baseline="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kumimoji="0" lang="de-DE" altLang="ko-KR" sz="16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61752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2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40" y="642115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099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학습목표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0299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차례</a:t>
            </a: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5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6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9092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견고딕" pitchFamily="18" charset="-127"/>
                <a:ea typeface="HY견고딕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3843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Pr>
        <a:gradFill>
          <a:gsLst>
            <a:gs pos="0">
              <a:schemeClr val="accent1">
                <a:lumMod val="10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</a:t>
            </a: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 </a:t>
            </a:r>
          </a:p>
          <a:p>
            <a:pPr algn="ctr" eaLnBrk="1" hangingPunct="1">
              <a:defRPr/>
            </a:pP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All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3371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18628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2176463" y="3205163"/>
            <a:ext cx="7186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848" y="6444410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498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2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DC92A49-B153-435F-B02A-5E5E4925DC0B}" type="datetimeFigureOut">
              <a:rPr lang="ko-KR" altLang="en-US" smtClean="0">
                <a:solidFill>
                  <a:prstClr val="black">
                    <a:tint val="95000"/>
                  </a:prstClr>
                </a:solidFill>
                <a:latin typeface="Corbe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2016-06-22</a:t>
            </a:fld>
            <a:endParaRPr lang="ko-KR" altLang="en-US">
              <a:solidFill>
                <a:prstClr val="black">
                  <a:tint val="95000"/>
                </a:prstClr>
              </a:solidFill>
              <a:latin typeface="Corbel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>
                  <a:tint val="95000"/>
                </a:prstClr>
              </a:solidFill>
              <a:latin typeface="Corbel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155B18F-0E1B-4069-8B3E-02608006FDB6}" type="slidenum">
              <a:rPr lang="ko-KR" altLang="en-US" smtClean="0">
                <a:solidFill>
                  <a:prstClr val="black">
                    <a:tint val="95000"/>
                  </a:prstClr>
                </a:solidFill>
                <a:latin typeface="Corbe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ko-KR" altLang="en-US">
              <a:solidFill>
                <a:prstClr val="black">
                  <a:tint val="95000"/>
                </a:prstClr>
              </a:solidFill>
              <a:latin typeface="Corbe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7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devices/tech/dalvik/dalvik-bytecod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좋아하는 애완동물 선택 앱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(1/8)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&lt;</a:t>
            </a:r>
            <a:r>
              <a:rPr lang="ko-KR" altLang="en-US" b="1" dirty="0" smtClean="0"/>
              <a:t>시작함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를 체크하면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좋아하는 애완동물 세 가지 중에서 하나를 선택하는 내용이 나온다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선택 후에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선택 완료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버튼을 클릭하면 해당 애완동물의 이미지가 나타난다</a:t>
            </a: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Animal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: com.example.animal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25" y="2828516"/>
            <a:ext cx="2082027" cy="341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09945"/>
            <a:ext cx="8524875" cy="4313238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Object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View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TextView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Button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상속관계를 갖는다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그러므로 주로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 및 메소드를 동일하게 사용할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(CompoundButton)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은 체크박스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(CheckBox),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(RadioButton),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(Switch),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(ToggleButton)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등 네 가지 하위 클래스를 갖는다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이미지를 사용하려면 그림파일을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[res]-[drawable]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폴더에 미리 복사해 놓아야 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속성을 설정할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예를 들어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setBackgroundColor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메소드를 사용할 수 있다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3928" y="4077072"/>
            <a:ext cx="4896544" cy="1368152"/>
          </a:xfrm>
        </p:spPr>
        <p:txBody>
          <a:bodyPr>
            <a:normAutofit/>
          </a:bodyPr>
          <a:lstStyle/>
          <a:p>
            <a:r>
              <a:rPr lang="en-US" altLang="ko-KR" b="0" dirty="0" smtClean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Android </a:t>
            </a:r>
            <a:r>
              <a:rPr lang="ko-KR" altLang="en-US" b="0" dirty="0" smtClean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살펴보기</a:t>
            </a:r>
            <a:endParaRPr lang="ko-KR" altLang="en-US" b="0" dirty="0">
              <a:ln w="12700">
                <a:solidFill>
                  <a:schemeClr val="accent1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5157192"/>
            <a:ext cx="8077200" cy="1499616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400" b="1" dirty="0" err="1" smtClean="0">
                <a:ln>
                  <a:solidFill>
                    <a:schemeClr val="tx2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서울아이티고등학교</a:t>
            </a:r>
            <a:endParaRPr lang="en-US" altLang="ko-KR" sz="2400" b="1" dirty="0" smtClean="0">
              <a:ln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r"/>
            <a:r>
              <a:rPr lang="ko-KR" altLang="en-US" sz="2400" b="1" dirty="0" smtClean="0">
                <a:ln>
                  <a:solidFill>
                    <a:schemeClr val="tx2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스마트전자통신과</a:t>
            </a:r>
            <a:endParaRPr lang="ko-KR" altLang="en-US" sz="2400" b="1" dirty="0">
              <a:ln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6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차례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란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역사</a:t>
            </a:r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구조</a:t>
            </a:r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VM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? 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DVM? DEX? ART??</a:t>
            </a:r>
          </a:p>
          <a:p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무엇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en-US" altLang="ko-KR" sz="2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75156"/>
            <a:ext cx="1648544" cy="329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2" y="3205141"/>
            <a:ext cx="928464" cy="617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2" y="2344126"/>
            <a:ext cx="2088232" cy="705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653136"/>
            <a:ext cx="708670" cy="7086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01" y="3859152"/>
            <a:ext cx="589871" cy="6772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04" y="5446494"/>
            <a:ext cx="564654" cy="5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란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기기를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위한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미들웨어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주요 애플리케이션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포함된 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O/S</a:t>
            </a:r>
          </a:p>
          <a:p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2014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현재 전세계 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억여 명의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사용하고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있음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ko-KR" altLang="en-US" sz="2100" b="1" u="sng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en-US" altLang="ko-KR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u="sng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기반으로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함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내에 </a:t>
            </a:r>
            <a:r>
              <a:rPr lang="en-US" altLang="ko-KR" sz="2100" b="1" u="sng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언어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쓰여진 실행 파일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(DEX: </a:t>
            </a:r>
            <a:r>
              <a:rPr lang="en-US" altLang="ko-KR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Executable)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</a:t>
            </a:r>
            <a:r>
              <a:rPr lang="ko-KR" altLang="en-US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가상 머신</a:t>
            </a:r>
            <a:r>
              <a:rPr lang="en-US" altLang="ko-KR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2100" b="1" u="sng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100" b="1" u="sng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Virtual Machine)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해석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하여 기계어 코드로 변환한 후 실행함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일반적인 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개발 절차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java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-&gt; </a:t>
            </a:r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class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(Java </a:t>
            </a:r>
            <a:r>
              <a:rPr lang="en-US" altLang="ko-KR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-&gt; </a:t>
            </a:r>
            <a:r>
              <a:rPr lang="en-US" altLang="ko-KR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dex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 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Executable) -&gt; </a:t>
            </a:r>
            <a:r>
              <a:rPr lang="en-US" altLang="ko-KR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(Android Package)</a:t>
            </a:r>
          </a:p>
          <a:p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15112"/>
            <a:ext cx="26670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97" y="3212976"/>
            <a:ext cx="562179" cy="666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56282"/>
            <a:ext cx="864096" cy="7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역사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2005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구글이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캘리포니아에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위치한 작은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안드로이드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사를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인수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2007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안드로이드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기반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모바일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기기 표준 개발을 목표로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구글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인텔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모토로라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삼성전자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LG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전자 등이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오픈 </a:t>
            </a:r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핸드셋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얼라이언스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(OHA)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협회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결성함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2008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첫번째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상용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안드로이드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기반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스마트폰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출시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(HTC)</a:t>
            </a:r>
          </a:p>
          <a:p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2013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버전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4.4(“</a:t>
            </a:r>
            <a:r>
              <a:rPr lang="en-US" altLang="ko-KR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KitKat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”)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출시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새로운 런타임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(ART)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발표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2014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버전 </a:t>
            </a:r>
            <a:r>
              <a:rPr lang="en-US" altLang="ko-KR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5.0(“Lollipop”)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출시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-27384"/>
            <a:ext cx="4104456" cy="138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구조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35052" y="2348879"/>
          <a:ext cx="6425180" cy="437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590"/>
                <a:gridCol w="3212590"/>
              </a:tblGrid>
              <a:tr h="85151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애플리케이션</a:t>
                      </a:r>
                      <a:endParaRPr lang="en-US" altLang="ko-KR" sz="1600" b="1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기본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주소록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전화 걸기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647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endParaRPr lang="en-US" altLang="ko-KR" sz="1200" b="1" u="sng" baseline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/system/framework/*.jar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플랫폼의 기능을 애플리케이션에게 제공해주는 서비스 계층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위치 서비스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패키지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altLang="ko-KR" sz="1200" baseline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관리자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270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라이브러리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/system/lib/*.so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기능을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사용하여 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제어할 수 있도록 할 수 있도록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프레임워크와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커널간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상호간 연결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런타임</a:t>
                      </a:r>
                      <a:r>
                        <a:rPr lang="en-US" altLang="ko-KR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(VM: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DVM(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/system/lib/libdvm.so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 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변환 작업 수행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KitKat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버전 이후 새로운 런타임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(ART)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교체되기 시작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83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프로세스 관리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스케줄링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하드웨어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화면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카메라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WiFi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오디오 등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제어</a:t>
                      </a:r>
                      <a:endParaRPr lang="en-US" altLang="ko-KR" sz="1200" b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특화된 코드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(Device Driver)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4625609"/>
          </a:xfrm>
        </p:spPr>
        <p:txBody>
          <a:bodyPr>
            <a:noAutofit/>
          </a:bodyPr>
          <a:lstStyle/>
          <a:p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애플리케이션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프레임워크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런타임으로 구성되어있음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85" y="2636634"/>
            <a:ext cx="386195" cy="38619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43" y="2637610"/>
            <a:ext cx="389393" cy="38939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636912"/>
            <a:ext cx="385918" cy="3859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04" y="4797152"/>
            <a:ext cx="494288" cy="49264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69" y="6020399"/>
            <a:ext cx="562179" cy="6669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6527"/>
            <a:ext cx="1368152" cy="910569"/>
          </a:xfrm>
          <a:prstGeom prst="rect">
            <a:avLst/>
          </a:prstGeom>
        </p:spPr>
      </p:pic>
      <p:pic>
        <p:nvPicPr>
          <p:cNvPr id="11" name="Picture Placeholder 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42" b="3142"/>
          <a:stretch>
            <a:fillRect/>
          </a:stretch>
        </p:blipFill>
        <p:spPr>
          <a:xfrm>
            <a:off x="6588224" y="2420888"/>
            <a:ext cx="25660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63627"/>
            <a:ext cx="6987505" cy="430573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구조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4625609"/>
          </a:xfrm>
        </p:spPr>
        <p:txBody>
          <a:bodyPr>
            <a:noAutofit/>
          </a:bodyPr>
          <a:lstStyle/>
          <a:p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애플리케이션에서 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H/W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기능을 이용할 때는 프레임워크</a:t>
            </a:r>
            <a:r>
              <a:rPr lang="en-US" altLang="ko-KR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 영역을 거쳐 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커널에</a:t>
            </a:r>
            <a:r>
              <a:rPr lang="ko-KR" altLang="en-US" sz="2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접근함</a:t>
            </a:r>
            <a:endParaRPr lang="en-US" altLang="ko-KR" sz="2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26527"/>
            <a:ext cx="1368152" cy="9105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90556" y="3797588"/>
            <a:ext cx="181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※ JNI: Java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에서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Native(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기계어 코드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를 호출할 때 사용되는 인터페이스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3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VM?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DVM? DEX? ART??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Autofit/>
          </a:bodyPr>
          <a:lstStyle/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VM(Virtual Machine)</a:t>
            </a: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기계어 코드가 아닌 코드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기계어 코드로 변환하여 실행해주는 프로그램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Dalvik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 </a:t>
            </a:r>
            <a:r>
              <a:rPr lang="en-US" altLang="ko-KR" sz="2000" b="1" dirty="0" err="1" smtClean="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bytecode</a:t>
            </a:r>
            <a:endParaRPr lang="en-US" altLang="ko-KR" sz="20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사용되는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DVM(</a:t>
            </a:r>
            <a:r>
              <a:rPr lang="en-US" altLang="ko-KR" sz="20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Virtual Machine)</a:t>
            </a:r>
          </a:p>
          <a:p>
            <a:pPr lvl="1"/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기계어 코드로 변환하여 실행해주는 프로그램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DEX(</a:t>
            </a:r>
            <a:r>
              <a:rPr lang="en-US" altLang="ko-KR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Executable)</a:t>
            </a:r>
          </a:p>
          <a:p>
            <a:pPr lvl="1"/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 담겨진 실행 파일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(APK)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안에 </a:t>
            </a:r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classes.dex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파일로 존재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ART(Android Runtime)</a:t>
            </a:r>
          </a:p>
          <a:p>
            <a:pPr lvl="1"/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KitKat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버전 이후 기존의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DVM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대체하여 탑재되는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VM</a:t>
            </a:r>
          </a:p>
          <a:p>
            <a:pPr lvl="1"/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(APK)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 시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bytecode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미리 기계어로 전부 변환해서 저장해놓음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(so)</a:t>
            </a:r>
            <a:endParaRPr lang="en-US" altLang="ko-KR" sz="20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55448"/>
            <a:ext cx="997843" cy="11456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28800"/>
            <a:ext cx="43348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무엇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30" y="283461"/>
            <a:ext cx="996702" cy="99670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Autofit/>
          </a:bodyPr>
          <a:lstStyle/>
          <a:p>
            <a:r>
              <a:rPr lang="en-US" altLang="ko-KR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APK(Android Package) </a:t>
            </a:r>
            <a:r>
              <a:rPr lang="ko-KR" altLang="en-US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endParaRPr lang="en-US" altLang="ko-KR" sz="18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DEX(</a:t>
            </a:r>
            <a:r>
              <a:rPr lang="en-US" altLang="ko-KR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Executable)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classes.dex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 그 밖의 파일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marL="457200" lvl="1" indent="0">
              <a:buNone/>
            </a:pP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 이미지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사운드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화면 구성 레이아웃 등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들을 담고 있는 압축 파일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 확장명만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 뿐 일반적인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ZIP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파일과 동일한 형식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흔히 </a:t>
            </a:r>
            <a:r>
              <a:rPr lang="ko-KR" altLang="en-US" sz="14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으로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부르는 실행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단위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Google Play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다운로드 받는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앱의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실체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정보는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AndroidManifest.xml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저장되어 있음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이름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패키지명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등 수록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endParaRPr lang="en-US" altLang="ko-KR" sz="18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 </a:t>
            </a:r>
            <a:r>
              <a:rPr lang="ko-KR" altLang="en-US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파일의 위치</a:t>
            </a:r>
            <a:endParaRPr lang="en-US" altLang="ko-KR" sz="18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 설치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단말기에 기본적으로 설치되어 있는 내장 </a:t>
            </a:r>
            <a:r>
              <a:rPr lang="ko-KR" altLang="en-US" sz="1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/system/app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(root 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권한 획득하지 않는 한 삭제 불가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lvl="1"/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사용자 설치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사용자가 필요에 따라 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Google Play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다운로드 받거나 기타 방법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직접 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SD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카드로 복사 등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으로 설치한 </a:t>
            </a:r>
            <a:r>
              <a:rPr lang="ko-KR" altLang="en-US" sz="11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endParaRPr lang="en-US" altLang="ko-KR" sz="1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/data/app</a:t>
            </a:r>
          </a:p>
          <a:p>
            <a:pPr lvl="2"/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 시 </a:t>
            </a:r>
            <a:r>
              <a:rPr lang="en-US" altLang="ko-KR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Package Manager(/system/framework/pm.jar)</a:t>
            </a:r>
            <a:r>
              <a:rPr lang="ko-KR" altLang="en-US" sz="11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위의 디렉터리에 복사</a:t>
            </a:r>
            <a:endParaRPr lang="en-US" altLang="ko-KR" sz="11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8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실행 중 생성되는</a:t>
            </a:r>
            <a:r>
              <a:rPr lang="en-US" altLang="ko-KR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8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파일들의 위치</a:t>
            </a:r>
            <a:endParaRPr lang="en-US" altLang="ko-KR" sz="18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실행 중 생성되는 파일들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일반 파일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database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사용자 설정 파일 등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은</a:t>
            </a:r>
            <a:endParaRPr lang="en-US" altLang="ko-KR" sz="14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/data/data/&lt;</a:t>
            </a:r>
            <a:r>
              <a:rPr lang="ko-KR" altLang="en-US" sz="14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패키지명</a:t>
            </a:r>
            <a:r>
              <a:rPr lang="en-US" altLang="ko-KR" sz="14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저장됨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916832"/>
            <a:ext cx="2356231" cy="131330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66" y="1911020"/>
            <a:ext cx="4661298" cy="259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55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ADB(Android Debug Bridge)</a:t>
            </a:r>
          </a:p>
          <a:p>
            <a:pPr lvl="1"/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</a:t>
            </a:r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실제 장치 또는 에뮬레이터</a:t>
            </a:r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연결하여 통신하는 </a:t>
            </a:r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PC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용 커맨드라인 프로그램</a:t>
            </a:r>
            <a:endParaRPr lang="en-US" altLang="ko-KR" sz="18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PC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Client/Server 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방식으로 동작</a:t>
            </a:r>
            <a:endParaRPr lang="en-US" altLang="ko-KR" sz="18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8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기기와 관련하여 다음과 같은 많은 동작을 수행할 수 있음</a:t>
            </a:r>
            <a:endParaRPr lang="en-US" altLang="ko-KR" sz="18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기기의 상태를 확인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logcat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lvl="2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기기에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셸로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접속하여 명령을 내릴 수 있음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(shell)</a:t>
            </a:r>
          </a:p>
          <a:p>
            <a:pPr lvl="2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기기의 파일 시스템으로부터 파일을 복사해오거나 반대로 복사해 넣음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(pull/push)</a:t>
            </a:r>
          </a:p>
          <a:p>
            <a:pPr lvl="2"/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기기에 </a:t>
            </a:r>
            <a:r>
              <a:rPr lang="ko-KR" altLang="en-US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설치하거나 삭제할 수 있음 </a:t>
            </a:r>
            <a:r>
              <a:rPr lang="en-US" altLang="ko-KR" sz="1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(install/uninstall)</a:t>
            </a:r>
          </a:p>
          <a:p>
            <a:endParaRPr lang="en-US" altLang="ko-KR" sz="1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 및 실행</a:t>
            </a:r>
            <a:endParaRPr lang="en-US" altLang="ko-KR" sz="21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7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Windows</a:t>
            </a:r>
          </a:p>
          <a:p>
            <a:pPr lvl="2"/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SDK 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설치 후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“Android 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SDK </a:t>
            </a:r>
            <a:r>
              <a:rPr lang="ko-KR" altLang="en-US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설치 경로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\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platform-tools”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PATH</a:t>
            </a:r>
            <a:r>
              <a:rPr lang="ko-KR" altLang="en-US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추가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[</a:t>
            </a:r>
            <a:r>
              <a:rPr lang="ko-KR" altLang="en-US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엔터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pPr lvl="1"/>
            <a:r>
              <a:rPr lang="en-US" altLang="ko-KR" sz="17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Ubuntu</a:t>
            </a:r>
          </a:p>
          <a:p>
            <a:pPr lvl="2"/>
            <a:r>
              <a:rPr lang="en-US" altLang="ko-KR" sz="13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sudo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apt-get install 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android-tools-</a:t>
            </a:r>
            <a:r>
              <a:rPr lang="en-US" altLang="ko-KR" sz="13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[</a:t>
            </a:r>
            <a:r>
              <a:rPr lang="ko-KR" altLang="en-US" sz="13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엔터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  <a:endParaRPr lang="en-US" altLang="ko-KR" sz="13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3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300" dirty="0">
                <a:latin typeface="HY중고딕" panose="02030600000101010101" pitchFamily="18" charset="-127"/>
                <a:ea typeface="HY중고딕" panose="02030600000101010101" pitchFamily="18" charset="-127"/>
              </a:rPr>
              <a:t> [</a:t>
            </a:r>
            <a:r>
              <a:rPr lang="ko-KR" altLang="en-US" sz="13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엔터</a:t>
            </a:r>
            <a:r>
              <a:rPr lang="en-US" altLang="ko-KR" sz="13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  <a:endParaRPr lang="en-US" altLang="ko-KR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225580"/>
            <a:ext cx="648072" cy="3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4-2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(2/8)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프로젝트의 </a:t>
            </a:r>
            <a:r>
              <a:rPr lang="en-US" altLang="ko-KR" b="1" dirty="0" smtClean="0"/>
              <a:t>[res]-[</a:t>
            </a:r>
            <a:r>
              <a:rPr lang="en-US" altLang="ko-KR" b="1" dirty="0" err="1" smtClean="0"/>
              <a:t>drawble-hdpi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폴더에 강아지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고양이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토끼 그림파일을 미리 복사</a:t>
            </a:r>
            <a:endParaRPr lang="en-US" altLang="ko-KR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567288"/>
            <a:ext cx="5648381" cy="384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512168"/>
            <a:ext cx="822960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 Server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재기동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Client/Server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형식으로 동작하기 때문에 실습에 앞서 확실하게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Server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재기동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해주는 것이 좋음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kill-server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start-server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40967"/>
            <a:ext cx="5554960" cy="35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 목록 출력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PC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연결된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기기들의 목록을 보여줌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기기는 실제 장치 또는 에뮬레이터임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왼쪽에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출력되며 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이용하여 특정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기기를 지정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기기를 제어할 수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devices ↵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‘s’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주의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)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429001"/>
            <a:ext cx="5022182" cy="3240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6136" y="3432728"/>
            <a:ext cx="3096344" cy="11695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간혹 기기가 실제로 연결이 되어있는데도 불구하고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devices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해당 기기가 출력이 되지 않으면 이전 페이지의 </a:t>
            </a:r>
            <a:r>
              <a:rPr lang="en-US" altLang="ko-KR" sz="1400" dirty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ADB Server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재기동을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실시함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로그</a:t>
            </a:r>
            <a:r>
              <a:rPr lang="en-US" altLang="ko-KR" sz="2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조회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시스템 및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앱으로부터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발생되는 로그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오류나 알림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정보를 조회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–s [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id]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logcat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8264" y="2618328"/>
            <a:ext cx="2067980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빠져나가기 위해서는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Ctrl+C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Ctrl+D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누름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2118" y="3573016"/>
            <a:ext cx="2074126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logcat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뒤에 필터를 지정하여 원하는 로그만을 걸러서 조회 가능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0" y="2608034"/>
            <a:ext cx="63627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기기에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셸로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접속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셸로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접속하여 명령을 내릴 수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–s [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id] shell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36093"/>
            <a:ext cx="6362700" cy="4105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8516" y="2655832"/>
            <a:ext cx="2016224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셸에서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빠져나가기 위해서는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Ctrl+C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Ctrl+D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누름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8516" y="3670045"/>
            <a:ext cx="2016224" cy="11695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PC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연결된 기기가 한 개뿐일 때는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–s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기기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생략하고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shell’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 입력해도 연결됨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8516" y="5102436"/>
            <a:ext cx="2016224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PC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연결된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 이상의 기기 중 실제 장치로의 연결을 원할 때는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‘-d’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옵션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에뮬레이터로의 연결을 원할 때는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‘-e’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옵션을 간편하게 사용 가능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 시스템 탐색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상에서 파일 시스템을 살펴보거나 명령을 내릴 수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커널을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기반으로 하고 있기 때문에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리눅스의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파일 경로 규칙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‘/’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시작하며 디렉터리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구분자로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‘/’</a:t>
            </a:r>
            <a:r>
              <a:rPr lang="ko-KR" altLang="en-US" sz="1600" dirty="0" smtClean="0"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를 사용함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 따름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ls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80588" y="3145587"/>
            <a:ext cx="2811892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파일의 소유자나 크기와 날짜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시간 등 세부 정보까지 확인하고자 할 때는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–l’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명령어 사용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0588" y="4077072"/>
            <a:ext cx="2811892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셸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환경의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alias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–l’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과 동일한 것으로 설정되어 있어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 입력해도 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–l’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과 동일한 효과를 얻을 수 있어 편리함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140967"/>
            <a:ext cx="5400600" cy="36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229600" cy="5373216"/>
          </a:xfrm>
        </p:spPr>
        <p:txBody>
          <a:bodyPr>
            <a:noAutofit/>
          </a:bodyPr>
          <a:lstStyle/>
          <a:p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기반임을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커널을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기반으로 하고 있기 때문에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기능을 호출할 수 있는 기본 명령어들을 제공함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 명령어는 파일 관리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관리 등이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cp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mv,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rm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mount,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kill 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 </a:t>
            </a:r>
            <a:r>
              <a:rPr lang="ko-KR" altLang="en-US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기본 명령어들을 실행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80588" y="3145587"/>
            <a:ext cx="2811892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일반적인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데스크탑용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수준이 아닌 관리상 필요한 최소한의 명령어들만 내장하고 있음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0588" y="4077072"/>
            <a:ext cx="2811892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Rooting 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후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busybox</a:t>
            </a: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’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앱을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설치하면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데스크탑에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버금가는 명령어들을 사용할 수 있음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45587"/>
            <a:ext cx="5338936" cy="35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사용자 설치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/data/app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디렉터리에 사용자가 설치한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apk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이 저장되어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실제 장치에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셸로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접속할 경우 해당 디렉터리 접근 권한이 없으므로 에뮬레이터를 이용하여 확인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/data/app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4604" y="5733256"/>
            <a:ext cx="281189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400" dirty="0" err="1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카카오톡이</a:t>
            </a:r>
            <a:r>
              <a:rPr lang="ko-KR" altLang="en-US" sz="1400" dirty="0" smtClean="0">
                <a:solidFill>
                  <a:prstClr val="black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설치되었음을 확인 가능</a:t>
            </a:r>
            <a:endParaRPr lang="ko-KR" altLang="en-US" sz="1400" dirty="0">
              <a:solidFill>
                <a:prstClr val="black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6" y="3356992"/>
            <a:ext cx="5303517" cy="3421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8050" y="6094845"/>
            <a:ext cx="1512168" cy="14442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 dirty="0">
              <a:solidFill>
                <a:prstClr val="black"/>
              </a:solidFill>
              <a:latin typeface="Corbel"/>
              <a:cs typeface="+mn-cs"/>
            </a:endParaRPr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 flipV="1">
            <a:off x="5410218" y="5994866"/>
            <a:ext cx="814386" cy="17219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249646"/>
            <a:ext cx="3750276" cy="2419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49646"/>
            <a:ext cx="3744416" cy="241593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실행 중 생성 파일들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/data/data/&lt;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패키지명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실행 중 생성된 파일들이 저장되어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일반 파일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database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사용자 설정 파일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실제 장치에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셸로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접속할 경우 해당 디렉터리 접근 권한이 없으므로 에뮬레이터를 이용하여 확인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/data/data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</a:p>
          <a:p>
            <a:pPr lvl="1"/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cd /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data/data/&lt;</a:t>
            </a:r>
            <a:r>
              <a:rPr lang="ko-KR" altLang="en-US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패키지명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↵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85804" y="5824016"/>
            <a:ext cx="626556" cy="740686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87360" y="5180997"/>
            <a:ext cx="720080" cy="120211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02703"/>
            <a:ext cx="5987008" cy="3862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8" y="2802703"/>
            <a:ext cx="5987008" cy="386287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650865" y="5319559"/>
            <a:ext cx="931754" cy="1184757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60232" y="4341721"/>
            <a:ext cx="1077662" cy="126762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기기의 시스템 상태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proc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디렉터리는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리눅스가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시스템의 상태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(CPU,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메모리 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정보를 제공하는 가상 파일 시스템과 연결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마운트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되어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proc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cat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cpuinfo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</a:p>
          <a:p>
            <a:pPr lvl="1"/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cat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meminfo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938" y="2636912"/>
            <a:ext cx="591851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외부 저장장치 탐색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/storage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디렉터리는 기기에 장착된 외부 저장장치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MicroSD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카드 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와 연결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마운트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되어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과거 버전의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에서는 전통적인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방식인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mnt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디렉터리였으나 최근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/storage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디렉터리로 바뀜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/storage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068960"/>
            <a:ext cx="5472608" cy="36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498479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TextView, CheckBox, TextView,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RadioGroup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RadioButton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각세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Button, ImageView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차례로 만듬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레이아웃에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적절히 지정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제일 위의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제외하고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속성을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invisible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지정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위젯의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위에서부터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Text1,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ChkAgree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Text2, Rgroup1,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RdoDog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RdoCat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RdoRabbit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BtnOK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ImgPet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함</a:t>
            </a: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(3/8)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95" y="4360227"/>
            <a:ext cx="6565611" cy="21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 속성 조회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기기는 기기에 대한 속성을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/system/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build.prop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파일에 기록하고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버전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제조사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모델명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통신사 등</a:t>
            </a:r>
            <a:endParaRPr lang="en-US" altLang="ko-KR" sz="1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/system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cat </a:t>
            </a:r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build.prop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'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getprop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'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명령어 별도 제공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3" y="2839462"/>
            <a:ext cx="5400599" cy="36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805664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 설치 </a:t>
            </a:r>
            <a:r>
              <a:rPr lang="ko-KR" altLang="en-US" sz="21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</a:t>
            </a:r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/system/app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기본적으로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설치되어 있는 내장 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앱들이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저장되어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파일의 소유권이 모두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root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권한으로 되어있어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rooting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하지 않는 한 삭제할 수 없음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/system/app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↵ </a:t>
            </a:r>
            <a:endParaRPr lang="en-US" altLang="ko-KR" sz="16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96" y="2852935"/>
            <a:ext cx="5844276" cy="37707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79912" y="3933056"/>
            <a:ext cx="326262" cy="2666152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949680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프레임워크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구성하는 중요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 요소 중 프레임워크는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/system/framework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jar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파일들로 이루어져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많은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jar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 중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framework.jar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SDK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제공하는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대부분의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API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 들어있음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/system/framework ↵ </a:t>
            </a: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201129"/>
            <a:ext cx="5486960" cy="354023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2395292" y="2348879"/>
          <a:ext cx="6425180" cy="437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590"/>
                <a:gridCol w="3212590"/>
              </a:tblGrid>
              <a:tr h="85151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애플리케이션</a:t>
                      </a:r>
                      <a:endParaRPr lang="en-US" altLang="ko-KR" sz="1600" b="1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기본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주소록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전화 걸기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647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endParaRPr lang="en-US" altLang="ko-KR" sz="1200" b="1" u="sng" baseline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/system/framework/*.jar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플랫폼의 기능을 애플리케이션에게 제공해주는 서비스 계층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위치 서비스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패키지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altLang="ko-KR" sz="1200" baseline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관리자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270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라이브러리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/system/lib/*.so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기능을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사용하여 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제어할 수 있도록 할 수 있도록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프레임워크와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커널간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상호간 연결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런타임</a:t>
                      </a:r>
                      <a:r>
                        <a:rPr lang="en-US" altLang="ko-KR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(VM: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DVM(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/system/lib/libdvm.so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 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변환 작업 수행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KitKat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버전 이후 새로운 런타임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(ART)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교체되기 시작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83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프로세스 관리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스케줄링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하드웨어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화면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카메라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WiFi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오디오 등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제어</a:t>
                      </a:r>
                      <a:endParaRPr lang="en-US" altLang="ko-KR" sz="1200" b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특화된 코드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(Device Driver)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385256" y="3201129"/>
            <a:ext cx="6443842" cy="1163975"/>
          </a:xfrm>
          <a:prstGeom prst="rect">
            <a:avLst/>
          </a:prstGeom>
          <a:noFill/>
          <a:ln w="571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48880"/>
            <a:ext cx="6778842" cy="43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살펴보기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60648"/>
            <a:ext cx="1008112" cy="100811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949680" cy="5373216"/>
          </a:xfrm>
        </p:spPr>
        <p:txBody>
          <a:bodyPr>
            <a:noAutofit/>
          </a:bodyPr>
          <a:lstStyle/>
          <a:p>
            <a:r>
              <a:rPr lang="ko-KR" altLang="en-US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 및 런타임 확인</a:t>
            </a:r>
            <a:endParaRPr lang="en-US" altLang="ko-KR" sz="2100" b="1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구성하는 중요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가지 요소 중 라이브러리와 런타임은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/system/lib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so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파일들로 이루어져 있음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런타임은 다음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so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파일임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2"/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libdvm.so (DVM: </a:t>
            </a:r>
            <a:r>
              <a:rPr lang="en-US" altLang="ko-KR" sz="12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Dalvik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Virtual Machine)</a:t>
            </a:r>
          </a:p>
          <a:p>
            <a:pPr lvl="2"/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libart.so (ART: Android Runtime)</a:t>
            </a:r>
          </a:p>
          <a:p>
            <a:pPr lvl="1"/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so(shared object)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파일은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Native(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기계어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코드로서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Windows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DLL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과 동일한 기능을 수행함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cd /system/framework ↵ </a:t>
            </a:r>
          </a:p>
          <a:p>
            <a:pPr lvl="1"/>
            <a:r>
              <a:rPr lang="en-US" altLang="ko-KR" sz="16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ll</a:t>
            </a:r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↵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346562"/>
            <a:ext cx="3672408" cy="2369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4346563"/>
            <a:ext cx="3672407" cy="23694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46" y="2780929"/>
            <a:ext cx="6098957" cy="3935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58" y="2780929"/>
            <a:ext cx="6098957" cy="39351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54062" y="3879794"/>
            <a:ext cx="716081" cy="191874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54062" y="4456995"/>
            <a:ext cx="716081" cy="191874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2395292" y="2348879"/>
          <a:ext cx="6425180" cy="437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590"/>
                <a:gridCol w="3212590"/>
              </a:tblGrid>
              <a:tr h="85151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애플리케이션</a:t>
                      </a:r>
                      <a:endParaRPr lang="en-US" altLang="ko-KR" sz="1600" b="1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기본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주소록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전화 걸기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 설치 </a:t>
                      </a:r>
                      <a:r>
                        <a:rPr lang="ko-KR" altLang="en-US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앱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등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1647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1" u="sng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1" u="sng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</a:t>
                      </a:r>
                      <a:endParaRPr lang="en-US" altLang="ko-KR" sz="1200" b="1" u="sng" baseline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/system/framework/*.jar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플랫폼의 기능을 애플리케이션에게 제공해주는 서비스 계층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위치 서비스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 관리자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패키지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altLang="ko-KR" sz="1200" baseline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apk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파일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관리자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2703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라이브러리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/system/lib/*.so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기능을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사용하여 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제어할 수 있도록 할 수 있도록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프레임워크와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커널간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상호간 연결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런타임</a:t>
                      </a:r>
                      <a:r>
                        <a:rPr lang="en-US" altLang="ko-KR" sz="16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(VM: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DVM(</a:t>
                      </a: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Virtual Machine)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/system/lib/libdvm.so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Dalvik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코드 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변환 작업 수행</a:t>
                      </a:r>
                      <a:endParaRPr lang="en-US" altLang="ko-KR" sz="1200" b="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b="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KitKat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버전 이후 새로운 런타임</a:t>
                      </a:r>
                      <a:r>
                        <a:rPr lang="en-US" altLang="ko-KR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(ART)</a:t>
                      </a:r>
                      <a:r>
                        <a:rPr lang="ko-KR" altLang="en-US" sz="12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교체되기 시작</a:t>
                      </a:r>
                      <a:endParaRPr lang="ko-KR" altLang="en-US" sz="12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283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리눅스</a:t>
                      </a:r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b="1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커널</a:t>
                      </a:r>
                      <a:endParaRPr lang="en-US" altLang="ko-KR" sz="1600" b="1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1" u="sng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기계어 코드</a:t>
                      </a:r>
                      <a:endParaRPr lang="en-US" altLang="ko-KR" sz="1200" b="1" u="sng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프로세스 관리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스케줄링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하드웨어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화면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카메라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en-US" altLang="ko-KR" sz="1200" b="0" dirty="0" err="1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WiFi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오디오 등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제어</a:t>
                      </a:r>
                      <a:endParaRPr lang="en-US" altLang="ko-KR" sz="1200" b="0" dirty="0" smtClean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해당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H/W</a:t>
                      </a: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 특화된 코드 </a:t>
                      </a:r>
                      <a:r>
                        <a:rPr lang="en-US" altLang="ko-KR" sz="1200" b="0" dirty="0" smtClean="0">
                          <a:solidFill>
                            <a:schemeClr val="bg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(Device Driver)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374256" y="4372008"/>
            <a:ext cx="6446216" cy="1433256"/>
          </a:xfrm>
          <a:prstGeom prst="rect">
            <a:avLst/>
          </a:prstGeom>
          <a:noFill/>
          <a:ln w="5715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29" grpId="0" animBg="1"/>
      <p:bldP spid="29" grpId="1" animBg="1"/>
      <p:bldP spid="29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ko-KR" altLang="en-US" dirty="0" smtClean="0">
                <a:ea typeface="HY중고딕" panose="02030600000101010101" pitchFamily="18" charset="-127"/>
              </a:rPr>
              <a:t>모니터링 프로그램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4808" y="1484784"/>
            <a:ext cx="8949680" cy="5373216"/>
          </a:xfrm>
        </p:spPr>
        <p:txBody>
          <a:bodyPr>
            <a:noAutofit/>
          </a:bodyPr>
          <a:lstStyle/>
          <a:p>
            <a:r>
              <a:rPr lang="en-US" altLang="ko-KR" sz="21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Device Monitor</a:t>
            </a:r>
          </a:p>
          <a:p>
            <a:pPr lvl="1"/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커맨드라인 기반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ADB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보다 편리한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Android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기기 모니터링 프로그램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60413"/>
            <a:ext cx="7128792" cy="4480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-136896"/>
            <a:ext cx="126788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498479" cy="4475747"/>
          </a:xfrm>
        </p:spPr>
        <p:txBody>
          <a:bodyPr/>
          <a:lstStyle/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(4/8)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6" y="1895021"/>
            <a:ext cx="6728677" cy="129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26" y="3175115"/>
            <a:ext cx="6735783" cy="321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2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(5/8)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9" y="2307770"/>
            <a:ext cx="7659189" cy="40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(6/8)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2 -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위젯을 변수에 대입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안에서 처리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05784"/>
            <a:ext cx="5850799" cy="408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(7/8)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3 -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시작함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체크박스를 체크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언체크할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때마다 작동하는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정의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1" y="2314864"/>
            <a:ext cx="5784240" cy="306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4" y="5373269"/>
            <a:ext cx="5778138" cy="108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좋아하는 애완동물 선택 앱 만들기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(8/8)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기본 위젯 활용하기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53929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4 -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선택 확인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버튼을 클릭하면 작동하는 리스너를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onCreate()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안에 정의</a:t>
            </a:r>
            <a:endParaRPr lang="en-US" altLang="ko-KR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2" y="2351477"/>
            <a:ext cx="5808341" cy="399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09945"/>
            <a:ext cx="8524875" cy="4313238"/>
          </a:xfrm>
        </p:spPr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이번 장에서 사용한 위젯의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 계층도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코드는 다음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단계를 거친다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 변수 선언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Button 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변수에 버튼위젯 대입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= (Button)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findViewById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(R.id.button1);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 클릭할 때 작동하는 클래스 정의</a:t>
            </a:r>
          </a:p>
          <a:p>
            <a:pPr marL="720725" lvl="1" indent="-457200">
              <a:buNone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mybutton.setOnClickListener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new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View.OnClickListener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() {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public void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(View v) {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        //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부분에 작동할 내용을 코딩</a:t>
            </a:r>
          </a:p>
          <a:p>
            <a:pPr marL="720725" lvl="1" indent="-457200">
              <a:buNone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   	   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marL="720725" lvl="1" indent="-4572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     });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32" y="1582760"/>
            <a:ext cx="5539466" cy="18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5337</TotalTime>
  <Words>2282</Words>
  <Application>Microsoft Office PowerPoint</Application>
  <PresentationFormat>화면 슬라이드 쇼(4:3)</PresentationFormat>
  <Paragraphs>343</Paragraphs>
  <Slides>34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HY견고딕</vt:lpstr>
      <vt:lpstr>HY엽서L</vt:lpstr>
      <vt:lpstr>HY중고딕</vt:lpstr>
      <vt:lpstr>굴림</vt:lpstr>
      <vt:lpstr>돋움</vt:lpstr>
      <vt:lpstr>맑은 고딕</vt:lpstr>
      <vt:lpstr>Arial</vt:lpstr>
      <vt:lpstr>Corbel</vt:lpstr>
      <vt:lpstr>Verdana</vt:lpstr>
      <vt:lpstr>Wingdings</vt:lpstr>
      <vt:lpstr>Wingdings 2</vt:lpstr>
      <vt:lpstr>Wingdings 3</vt:lpstr>
      <vt:lpstr>Standarddesign</vt:lpstr>
      <vt:lpstr>모듈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3. 기본 위젯 활용하기</vt:lpstr>
      <vt:lpstr>PowerPoint 프레젠테이션</vt:lpstr>
      <vt:lpstr>PowerPoint 프레젠테이션</vt:lpstr>
      <vt:lpstr>Android 살펴보기</vt:lpstr>
      <vt:lpstr>차례</vt:lpstr>
      <vt:lpstr>Android란?</vt:lpstr>
      <vt:lpstr>Android 역사</vt:lpstr>
      <vt:lpstr>Android 구조</vt:lpstr>
      <vt:lpstr>Android 구조</vt:lpstr>
      <vt:lpstr>VM? DVM? DEX? ART??</vt:lpstr>
      <vt:lpstr>APK는 무엇?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ADB로 살펴보기</vt:lpstr>
      <vt:lpstr>모니터링 프로그램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nyam</cp:lastModifiedBy>
  <cp:revision>454</cp:revision>
  <dcterms:created xsi:type="dcterms:W3CDTF">2007-11-27T23:54:21Z</dcterms:created>
  <dcterms:modified xsi:type="dcterms:W3CDTF">2016-06-22T06:13:55Z</dcterms:modified>
</cp:coreProperties>
</file>